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60" r:id="rId6"/>
    <p:sldId id="259" r:id="rId7"/>
  </p:sldIdLst>
  <p:sldSz cx="12192000" cy="6858000"/>
  <p:notesSz cx="6858000" cy="9144000"/>
  <p:defaultTextStyle>
    <a:defPPr>
      <a:defRPr lang="en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32"/>
  </p:normalViewPr>
  <p:slideViewPr>
    <p:cSldViewPr snapToGrid="0">
      <p:cViewPr varScale="1">
        <p:scale>
          <a:sx n="84" d="100"/>
          <a:sy n="84" d="100"/>
        </p:scale>
        <p:origin x="200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05404-D796-F94B-9372-A1DDF4FA20AB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8EC0A-FF47-9F47-A602-142F5F3A2C41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575307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8EC0A-FF47-9F47-A602-142F5F3A2C41}" type="slidenum">
              <a:rPr lang="en-TH" smtClean="0"/>
              <a:t>3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543152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99AEE-7424-47C9-018C-03844D15E9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4D0FA4-AED9-F295-27BE-97290A2A3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5D5EB-3896-E430-8AD6-3C59E2B50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BAEA0-1EAD-5BCA-951A-F1D0FC9BB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63C2E-C113-2EC5-A6CD-6BFC8D5D7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04021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2BDA6-E5A3-31C8-6178-245FD8DEB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FC717D-4183-F64D-EDB3-52D964EE3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B1FB-2B6B-EB68-10EB-86D2F0259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127BE-AAB0-2031-9438-3438ADC22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949DB-5388-36AC-ADF7-F43D954CE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460243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003987-61E0-7F00-719E-BD8215B9A6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D2BB6-F76B-D54C-B008-8E53A823D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644DD-68D4-133A-D9F5-B54A68777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F7C67-7F17-0BE3-CD8F-6B5FEFC8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A6916-09E6-A00A-92AF-86D2802DE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524032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09BCF-4D36-4638-CD20-3A8192C5B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2FBB0-D087-58B1-60C1-D61EFD728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602E-7D36-E06E-9BF4-49ED0224B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CA28F-540B-4E85-FF53-28DE44B5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052B8-CBF0-7894-E876-08174B13C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666957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7FBB-AE00-CEAC-96B4-0B1FD66ED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F530E-0962-7BA9-F15B-D1574B115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43615-8A82-BB45-4B87-A057A2E7B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41198-7210-BF2C-8B3C-92F08159C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9EDB4-482B-400A-8ACC-6789AE9F9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802808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A4997-F6A3-69F9-4116-DA1575F98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40F3F-5C48-7C42-7224-03F3E2A66C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014DF-F0CF-AD27-3C7A-C9BFDA818B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351EC-DB05-CB68-4BDD-834586CE7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96FCBB-B3F5-A847-6AB8-D10DDEC6A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D4F1D-150B-F6BD-8128-597BE057B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160972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E89D4-0757-A105-0E3D-2F3AA1A44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2588A-22CD-E413-3279-ADB544563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E2463-9BBD-BAA9-C3BC-882FA24E9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4399CD-62E5-339B-6543-E045192D81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86AEB9-4892-EC6A-1EA9-2ED90D17FA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52E36B-EF96-D21F-EE77-A9821AE67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BA288-F962-ADB4-5801-B84C9857E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21C962-40CA-6BB8-21CE-AB5C4CA85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818507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C25A-6165-67CF-849E-137789A81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E0A403-65A0-CC90-8D3B-7BC18FEFD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D8B610-5B33-61AE-0859-944019B9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F4042A-A919-7570-12F4-8795CB40C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16690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89BB8C-9EE4-5B7A-7D78-3CD092FDD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320C94-F24A-8CFC-0B0E-9BB82966A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3D395E-78B8-153B-7AEC-81AC46D80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20137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1F9D7-4629-05B7-3595-9DE4D1DEB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3FC75-FE28-FA65-A821-4A560B575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3F3283-6A67-171E-693E-0E485DD548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BC539-9CB8-FE41-4868-248B10921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6B4AE-2BD7-8BAC-E828-1483527C8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A38AEA-AF04-B47D-F617-2CED82A9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699849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700F9-1878-6C64-1F11-FA48FC5D4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F36DB9-F134-D052-9216-2F2E021F9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6F241-681D-F501-48AD-6AF2435287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6C3999-D5F7-5A3E-5983-3BABFD5C4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36278A-BC44-6E7A-E1F7-1D201E374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9DB08-5F34-3CEF-A6A6-2EEF4059A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011288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204E2D-9D05-7839-9090-7417F069C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92634-A2A4-BF9F-C188-6D0AB965F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8ACFF-8EF7-00C5-7905-43A9E1975E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41FD3-5D7C-7542-A5D7-004124B58460}" type="datetimeFigureOut">
              <a:rPr lang="en-TH" smtClean="0"/>
              <a:t>11/12/2022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980F8-E77C-B9D1-84D8-76111D1CAE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0DD98-6B4B-307D-582B-7DFC1C6A59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CD0A6-6B78-D64C-A8B1-1D111413E96A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441823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F7EC19F5-8645-DCB7-48B5-1F1331CED5F4}"/>
              </a:ext>
            </a:extLst>
          </p:cNvPr>
          <p:cNvGrpSpPr/>
          <p:nvPr/>
        </p:nvGrpSpPr>
        <p:grpSpPr>
          <a:xfrm>
            <a:off x="648313" y="934041"/>
            <a:ext cx="4759775" cy="990965"/>
            <a:chOff x="343332" y="1441339"/>
            <a:chExt cx="4759775" cy="99096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CD16AEE-7EC3-CA10-AF87-7A680B3515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3069"/>
            <a:stretch/>
          </p:blipFill>
          <p:spPr>
            <a:xfrm>
              <a:off x="343332" y="1441339"/>
              <a:ext cx="4480883" cy="76236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07B731-C86E-EB3E-3E21-1F4B094922FC}"/>
                </a:ext>
              </a:extLst>
            </p:cNvPr>
            <p:cNvSpPr txBox="1"/>
            <p:nvPr/>
          </p:nvSpPr>
          <p:spPr>
            <a:xfrm>
              <a:off x="622224" y="2115383"/>
              <a:ext cx="13807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sz="1400" dirty="0">
                  <a:solidFill>
                    <a:srgbClr val="0070C0"/>
                  </a:solidFill>
                </a:rPr>
                <a:t>Webpages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A1FADA1-96B3-7FA3-DB49-B6B64EA8B0A3}"/>
                </a:ext>
              </a:extLst>
            </p:cNvPr>
            <p:cNvSpPr txBox="1"/>
            <p:nvPr/>
          </p:nvSpPr>
          <p:spPr>
            <a:xfrm>
              <a:off x="2281860" y="2115382"/>
              <a:ext cx="13807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sz="1400" dirty="0">
                  <a:solidFill>
                    <a:srgbClr val="0070C0"/>
                  </a:solidFill>
                </a:rPr>
                <a:t>Web Scraping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A34CC92-2F84-4FAA-AECD-A0FA4666E9A5}"/>
                </a:ext>
              </a:extLst>
            </p:cNvPr>
            <p:cNvSpPr txBox="1"/>
            <p:nvPr/>
          </p:nvSpPr>
          <p:spPr>
            <a:xfrm>
              <a:off x="3722363" y="2124527"/>
              <a:ext cx="13807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sz="1400" dirty="0">
                  <a:solidFill>
                    <a:srgbClr val="0070C0"/>
                  </a:solidFill>
                </a:rPr>
                <a:t>Structured D</a:t>
              </a:r>
              <a:r>
                <a:rPr lang="en-US" sz="1400" dirty="0">
                  <a:solidFill>
                    <a:srgbClr val="0070C0"/>
                  </a:solidFill>
                </a:rPr>
                <a:t>ata</a:t>
              </a:r>
              <a:endParaRPr lang="en-TH" sz="1400" dirty="0">
                <a:solidFill>
                  <a:srgbClr val="0070C0"/>
                </a:solidFill>
              </a:endParaRPr>
            </a:p>
          </p:txBody>
        </p:sp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E114B3B-F2AA-980E-67DB-C3FDD1FD9072}"/>
              </a:ext>
            </a:extLst>
          </p:cNvPr>
          <p:cNvCxnSpPr>
            <a:cxnSpLocks/>
          </p:cNvCxnSpPr>
          <p:nvPr/>
        </p:nvCxnSpPr>
        <p:spPr>
          <a:xfrm>
            <a:off x="5408088" y="1309452"/>
            <a:ext cx="69462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E8FC73-348D-00C5-6AB9-423C464FF96D}"/>
              </a:ext>
            </a:extLst>
          </p:cNvPr>
          <p:cNvGrpSpPr/>
          <p:nvPr/>
        </p:nvGrpSpPr>
        <p:grpSpPr>
          <a:xfrm>
            <a:off x="6089382" y="4190086"/>
            <a:ext cx="1501572" cy="1072454"/>
            <a:chOff x="6096000" y="260466"/>
            <a:chExt cx="1501572" cy="1072454"/>
          </a:xfrm>
        </p:grpSpPr>
        <p:pic>
          <p:nvPicPr>
            <p:cNvPr id="14" name="Picture 13" descr="Logo&#10;&#10;Description automatically generated">
              <a:extLst>
                <a:ext uri="{FF2B5EF4-FFF2-40B4-BE49-F238E27FC236}">
                  <a16:creationId xmlns:a16="http://schemas.microsoft.com/office/drawing/2014/main" id="{F22C67C9-33A2-3D47-D166-2AA5E2796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260466"/>
              <a:ext cx="1213372" cy="76467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4711BDD-0140-3F5D-9C51-8579206F5C57}"/>
                </a:ext>
              </a:extLst>
            </p:cNvPr>
            <p:cNvSpPr txBox="1"/>
            <p:nvPr/>
          </p:nvSpPr>
          <p:spPr>
            <a:xfrm>
              <a:off x="6216828" y="1025143"/>
              <a:ext cx="13807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TH" sz="1400" dirty="0">
                  <a:solidFill>
                    <a:srgbClr val="0070C0"/>
                  </a:solidFill>
                </a:rPr>
                <a:t>Images data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F721E65-9415-8460-4FCE-34C7A4B3B6F1}"/>
              </a:ext>
            </a:extLst>
          </p:cNvPr>
          <p:cNvCxnSpPr>
            <a:cxnSpLocks/>
          </p:cNvCxnSpPr>
          <p:nvPr/>
        </p:nvCxnSpPr>
        <p:spPr>
          <a:xfrm>
            <a:off x="7945077" y="1244159"/>
            <a:ext cx="131175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F49F6-80E7-FFB5-380C-5C62F7E56F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128" y="919293"/>
            <a:ext cx="1188081" cy="64973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86FD9B6-A6BD-6068-E67C-4EA589301AF8}"/>
              </a:ext>
            </a:extLst>
          </p:cNvPr>
          <p:cNvSpPr txBox="1"/>
          <p:nvPr/>
        </p:nvSpPr>
        <p:spPr>
          <a:xfrm>
            <a:off x="6122431" y="1507801"/>
            <a:ext cx="1659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1400" dirty="0">
                <a:solidFill>
                  <a:srgbClr val="0070C0"/>
                </a:solidFill>
              </a:rPr>
              <a:t>Cleaning data &amp; features selection</a:t>
            </a:r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F6BAA2BD-49A2-7D07-F334-55A4BD86182B}"/>
              </a:ext>
            </a:extLst>
          </p:cNvPr>
          <p:cNvSpPr/>
          <p:nvPr/>
        </p:nvSpPr>
        <p:spPr>
          <a:xfrm rot="5400000">
            <a:off x="3978546" y="-1088289"/>
            <a:ext cx="220345" cy="6690980"/>
          </a:xfrm>
          <a:prstGeom prst="rightBrace">
            <a:avLst>
              <a:gd name="adj1" fmla="val 8333"/>
              <a:gd name="adj2" fmla="val 50152"/>
            </a:avLst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pic>
        <p:nvPicPr>
          <p:cNvPr id="28" name="Picture 27" descr="A picture containing logo&#10;&#10;Description automatically generated">
            <a:extLst>
              <a:ext uri="{FF2B5EF4-FFF2-40B4-BE49-F238E27FC236}">
                <a16:creationId xmlns:a16="http://schemas.microsoft.com/office/drawing/2014/main" id="{BE60C0F1-50D0-8819-0F84-0AB0AC99AD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4748" y="2441412"/>
            <a:ext cx="1526636" cy="58976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D8EC2BD-2DA6-A60A-06EA-2A063B8E1ED8}"/>
              </a:ext>
            </a:extLst>
          </p:cNvPr>
          <p:cNvSpPr txBox="1"/>
          <p:nvPr/>
        </p:nvSpPr>
        <p:spPr>
          <a:xfrm>
            <a:off x="3236658" y="3040321"/>
            <a:ext cx="1775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D</a:t>
            </a:r>
            <a:r>
              <a:rPr lang="en-TH" sz="1400" dirty="0">
                <a:solidFill>
                  <a:srgbClr val="0070C0"/>
                </a:solidFill>
              </a:rPr>
              <a:t>ata pipeline control &amp; flow automation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5015BA8-C738-7689-2D31-D79AB94FBEDC}"/>
              </a:ext>
            </a:extLst>
          </p:cNvPr>
          <p:cNvSpPr/>
          <p:nvPr/>
        </p:nvSpPr>
        <p:spPr>
          <a:xfrm>
            <a:off x="374519" y="619368"/>
            <a:ext cx="7329949" cy="3041158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EAA3E2B-C8AC-510D-7A41-C8B3C5C39514}"/>
              </a:ext>
            </a:extLst>
          </p:cNvPr>
          <p:cNvSpPr txBox="1"/>
          <p:nvPr/>
        </p:nvSpPr>
        <p:spPr>
          <a:xfrm>
            <a:off x="6566263" y="220567"/>
            <a:ext cx="1659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000" dirty="0">
                <a:solidFill>
                  <a:srgbClr val="0070C0"/>
                </a:solidFill>
              </a:rPr>
              <a:t>Data Ops</a:t>
            </a:r>
          </a:p>
        </p:txBody>
      </p:sp>
      <p:pic>
        <p:nvPicPr>
          <p:cNvPr id="35" name="Picture 34" descr="Icon&#10;&#10;Description automatically generated">
            <a:extLst>
              <a:ext uri="{FF2B5EF4-FFF2-40B4-BE49-F238E27FC236}">
                <a16:creationId xmlns:a16="http://schemas.microsoft.com/office/drawing/2014/main" id="{DEC677EB-9AA9-8A41-BF22-1A713190A5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1662" y="661649"/>
            <a:ext cx="1662545" cy="935182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6B8A5B9E-A4D4-5380-E233-F13A1C1ACA40}"/>
              </a:ext>
            </a:extLst>
          </p:cNvPr>
          <p:cNvSpPr txBox="1"/>
          <p:nvPr/>
        </p:nvSpPr>
        <p:spPr>
          <a:xfrm>
            <a:off x="9661604" y="1621938"/>
            <a:ext cx="10145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1400" dirty="0">
                <a:solidFill>
                  <a:srgbClr val="0070C0"/>
                </a:solidFill>
              </a:rPr>
              <a:t>BI Report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28494FC-20CB-EBBF-78E8-31B8C5C6E55E}"/>
              </a:ext>
            </a:extLst>
          </p:cNvPr>
          <p:cNvCxnSpPr>
            <a:cxnSpLocks/>
          </p:cNvCxnSpPr>
          <p:nvPr/>
        </p:nvCxnSpPr>
        <p:spPr>
          <a:xfrm flipH="1">
            <a:off x="8095401" y="1256956"/>
            <a:ext cx="39306" cy="258474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6FB3BC1-DCC1-CB34-FE10-BDE076F19A6C}"/>
              </a:ext>
            </a:extLst>
          </p:cNvPr>
          <p:cNvGrpSpPr/>
          <p:nvPr/>
        </p:nvGrpSpPr>
        <p:grpSpPr>
          <a:xfrm>
            <a:off x="2548558" y="3841699"/>
            <a:ext cx="5546843" cy="702997"/>
            <a:chOff x="1454727" y="3810000"/>
            <a:chExt cx="6771513" cy="810293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0550B39-210E-27D0-FD86-EBB7C5A895BB}"/>
                </a:ext>
              </a:extLst>
            </p:cNvPr>
            <p:cNvCxnSpPr>
              <a:cxnSpLocks/>
            </p:cNvCxnSpPr>
            <p:nvPr/>
          </p:nvCxnSpPr>
          <p:spPr>
            <a:xfrm>
              <a:off x="1454727" y="3810000"/>
              <a:ext cx="6771513" cy="0"/>
            </a:xfrm>
            <a:prstGeom prst="lin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EC5B807E-C60F-78A6-5751-477822BC1765}"/>
                </a:ext>
              </a:extLst>
            </p:cNvPr>
            <p:cNvCxnSpPr>
              <a:cxnSpLocks/>
            </p:cNvCxnSpPr>
            <p:nvPr/>
          </p:nvCxnSpPr>
          <p:spPr>
            <a:xfrm>
              <a:off x="1454727" y="3810000"/>
              <a:ext cx="0" cy="81029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6" name="Picture 65" descr="Company name&#10;&#10;Description automatically generated">
            <a:extLst>
              <a:ext uri="{FF2B5EF4-FFF2-40B4-BE49-F238E27FC236}">
                <a16:creationId xmlns:a16="http://schemas.microsoft.com/office/drawing/2014/main" id="{752560B7-A0FB-100F-AD64-87EAAFD907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934" y="4597100"/>
            <a:ext cx="3262335" cy="1063356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15E1692A-62A6-C7C4-689C-0EFC0F3A0FC4}"/>
              </a:ext>
            </a:extLst>
          </p:cNvPr>
          <p:cNvSpPr txBox="1"/>
          <p:nvPr/>
        </p:nvSpPr>
        <p:spPr>
          <a:xfrm>
            <a:off x="1113417" y="5785257"/>
            <a:ext cx="2913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Exploratory Data Analysis &amp; Split data to (Train/Test/Validation)</a:t>
            </a:r>
            <a:endParaRPr lang="en-TH" sz="1400" dirty="0">
              <a:solidFill>
                <a:srgbClr val="0070C0"/>
              </a:solidFill>
            </a:endParaRPr>
          </a:p>
        </p:txBody>
      </p:sp>
      <p:pic>
        <p:nvPicPr>
          <p:cNvPr id="69" name="Picture 68" descr="Icon&#10;&#10;Description automatically generated">
            <a:extLst>
              <a:ext uri="{FF2B5EF4-FFF2-40B4-BE49-F238E27FC236}">
                <a16:creationId xmlns:a16="http://schemas.microsoft.com/office/drawing/2014/main" id="{EE237EFB-6A42-A9AE-765D-A4399CEAA8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42898" y="5454682"/>
            <a:ext cx="625938" cy="625938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2D6555CE-B6B7-9AE9-A789-B7288C0B2AD6}"/>
              </a:ext>
            </a:extLst>
          </p:cNvPr>
          <p:cNvSpPr txBox="1"/>
          <p:nvPr/>
        </p:nvSpPr>
        <p:spPr>
          <a:xfrm>
            <a:off x="5287632" y="6135548"/>
            <a:ext cx="2913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</a:rPr>
              <a:t>Comment data</a:t>
            </a:r>
            <a:endParaRPr lang="en-TH" sz="1400" dirty="0">
              <a:solidFill>
                <a:srgbClr val="0070C0"/>
              </a:solidFill>
            </a:endParaRP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2ABCC664-7A5E-2FE2-70AE-F0B0BC763455}"/>
              </a:ext>
            </a:extLst>
          </p:cNvPr>
          <p:cNvCxnSpPr>
            <a:cxnSpLocks/>
          </p:cNvCxnSpPr>
          <p:nvPr/>
        </p:nvCxnSpPr>
        <p:spPr>
          <a:xfrm>
            <a:off x="5287632" y="4698314"/>
            <a:ext cx="46776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2900B4F-949B-D8AD-A61C-40D873035E50}"/>
              </a:ext>
            </a:extLst>
          </p:cNvPr>
          <p:cNvCxnSpPr>
            <a:cxnSpLocks/>
          </p:cNvCxnSpPr>
          <p:nvPr/>
        </p:nvCxnSpPr>
        <p:spPr>
          <a:xfrm>
            <a:off x="5287632" y="5852410"/>
            <a:ext cx="46776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9177C66-1AF6-98A6-BF22-800C2FC19CFE}"/>
              </a:ext>
            </a:extLst>
          </p:cNvPr>
          <p:cNvCxnSpPr>
            <a:cxnSpLocks/>
          </p:cNvCxnSpPr>
          <p:nvPr/>
        </p:nvCxnSpPr>
        <p:spPr>
          <a:xfrm>
            <a:off x="5296734" y="4698314"/>
            <a:ext cx="0" cy="115409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1783F13D-41A1-4B55-AC7A-D91EAD45F35B}"/>
              </a:ext>
            </a:extLst>
          </p:cNvPr>
          <p:cNvCxnSpPr>
            <a:cxnSpLocks/>
          </p:cNvCxnSpPr>
          <p:nvPr/>
        </p:nvCxnSpPr>
        <p:spPr>
          <a:xfrm flipH="1">
            <a:off x="4717716" y="5320732"/>
            <a:ext cx="579018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47CDCC46-E7BA-9E84-31BD-3DA232F1D5EA}"/>
              </a:ext>
            </a:extLst>
          </p:cNvPr>
          <p:cNvCxnSpPr>
            <a:cxnSpLocks/>
          </p:cNvCxnSpPr>
          <p:nvPr/>
        </p:nvCxnSpPr>
        <p:spPr>
          <a:xfrm>
            <a:off x="7575322" y="4698314"/>
            <a:ext cx="62623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6" name="Picture 85" descr="Logo, company name&#10;&#10;Description automatically generated">
            <a:extLst>
              <a:ext uri="{FF2B5EF4-FFF2-40B4-BE49-F238E27FC236}">
                <a16:creationId xmlns:a16="http://schemas.microsoft.com/office/drawing/2014/main" id="{E68280E5-D093-739D-E999-978C35C7670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59539" y="3932920"/>
            <a:ext cx="1896639" cy="1065279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3BF74AC5-E19B-557B-1428-F0796F04912E}"/>
              </a:ext>
            </a:extLst>
          </p:cNvPr>
          <p:cNvSpPr txBox="1"/>
          <p:nvPr/>
        </p:nvSpPr>
        <p:spPr>
          <a:xfrm>
            <a:off x="8095401" y="4797512"/>
            <a:ext cx="2292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400" dirty="0">
                <a:solidFill>
                  <a:srgbClr val="0070C0"/>
                </a:solidFill>
              </a:rPr>
              <a:t>Model Training</a:t>
            </a:r>
          </a:p>
          <a:p>
            <a:pPr algn="ctr"/>
            <a:r>
              <a:rPr lang="en-TH" sz="1400" dirty="0">
                <a:solidFill>
                  <a:srgbClr val="0070C0"/>
                </a:solidFill>
              </a:rPr>
              <a:t>Convolution neural network</a:t>
            </a:r>
          </a:p>
        </p:txBody>
      </p:sp>
      <p:pic>
        <p:nvPicPr>
          <p:cNvPr id="89" name="Picture 88" descr="Logo&#10;&#10;Description automatically generated">
            <a:extLst>
              <a:ext uri="{FF2B5EF4-FFF2-40B4-BE49-F238E27FC236}">
                <a16:creationId xmlns:a16="http://schemas.microsoft.com/office/drawing/2014/main" id="{5FA92145-766D-5920-29AA-0A9E05E04FC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45590"/>
          <a:stretch/>
        </p:blipFill>
        <p:spPr>
          <a:xfrm>
            <a:off x="8361238" y="5335988"/>
            <a:ext cx="1791190" cy="526803"/>
          </a:xfrm>
          <a:prstGeom prst="rect">
            <a:avLst/>
          </a:prstGeom>
        </p:spPr>
      </p:pic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7259BBF6-9B93-FC93-92D5-0C2D921671E6}"/>
              </a:ext>
            </a:extLst>
          </p:cNvPr>
          <p:cNvCxnSpPr>
            <a:cxnSpLocks/>
          </p:cNvCxnSpPr>
          <p:nvPr/>
        </p:nvCxnSpPr>
        <p:spPr>
          <a:xfrm>
            <a:off x="7575321" y="5831086"/>
            <a:ext cx="62623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7D2C9D3C-21E4-88FB-2233-30C6BD4C90A2}"/>
              </a:ext>
            </a:extLst>
          </p:cNvPr>
          <p:cNvSpPr txBox="1"/>
          <p:nvPr/>
        </p:nvSpPr>
        <p:spPr>
          <a:xfrm>
            <a:off x="8259539" y="5887898"/>
            <a:ext cx="2292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H" sz="1400" dirty="0">
                <a:solidFill>
                  <a:srgbClr val="0070C0"/>
                </a:solidFill>
              </a:rPr>
              <a:t>Model Training</a:t>
            </a:r>
          </a:p>
          <a:p>
            <a:pPr algn="ctr"/>
            <a:r>
              <a:rPr lang="en-TH" sz="1400" dirty="0">
                <a:solidFill>
                  <a:srgbClr val="0070C0"/>
                </a:solidFill>
              </a:rPr>
              <a:t>Natural Language Processing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0F552C3-A7FA-8E91-A5E6-CE18A5485AF2}"/>
              </a:ext>
            </a:extLst>
          </p:cNvPr>
          <p:cNvSpPr/>
          <p:nvPr/>
        </p:nvSpPr>
        <p:spPr>
          <a:xfrm>
            <a:off x="374519" y="4057721"/>
            <a:ext cx="10382083" cy="2478429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2F18DBE-5DA7-401E-456F-46D73BA69C30}"/>
              </a:ext>
            </a:extLst>
          </p:cNvPr>
          <p:cNvSpPr txBox="1"/>
          <p:nvPr/>
        </p:nvSpPr>
        <p:spPr>
          <a:xfrm>
            <a:off x="9626402" y="3654558"/>
            <a:ext cx="1659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000" dirty="0">
                <a:solidFill>
                  <a:srgbClr val="0070C0"/>
                </a:solidFill>
              </a:rPr>
              <a:t>ML Ops</a:t>
            </a:r>
          </a:p>
        </p:txBody>
      </p:sp>
    </p:spTree>
    <p:extLst>
      <p:ext uri="{BB962C8B-B14F-4D97-AF65-F5344CB8AC3E}">
        <p14:creationId xmlns:p14="http://schemas.microsoft.com/office/powerpoint/2010/main" val="2107460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 animBg="1"/>
      <p:bldP spid="30" grpId="0"/>
      <p:bldP spid="32" grpId="0" animBg="1"/>
      <p:bldP spid="33" grpId="0"/>
      <p:bldP spid="37" grpId="0"/>
      <p:bldP spid="67" grpId="0"/>
      <p:bldP spid="70" grpId="0"/>
      <p:bldP spid="87" grpId="0"/>
      <p:bldP spid="91" grpId="0"/>
      <p:bldP spid="93" grpId="0" animBg="1"/>
      <p:bldP spid="9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 descr="Graphical user interface&#10;&#10;Description automatically generated">
            <a:extLst>
              <a:ext uri="{FF2B5EF4-FFF2-40B4-BE49-F238E27FC236}">
                <a16:creationId xmlns:a16="http://schemas.microsoft.com/office/drawing/2014/main" id="{81FEA728-7552-D0BF-A713-F327A28329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238" b="44030"/>
          <a:stretch/>
        </p:blipFill>
        <p:spPr>
          <a:xfrm>
            <a:off x="1128896" y="1003300"/>
            <a:ext cx="4388605" cy="2097642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003AF236-96A7-4C99-873B-24B2ACACA3A2}"/>
              </a:ext>
            </a:extLst>
          </p:cNvPr>
          <p:cNvSpPr/>
          <p:nvPr/>
        </p:nvSpPr>
        <p:spPr>
          <a:xfrm>
            <a:off x="1330962" y="1397972"/>
            <a:ext cx="2705490" cy="759656"/>
          </a:xfrm>
          <a:prstGeom prst="rect">
            <a:avLst/>
          </a:prstGeom>
          <a:solidFill>
            <a:schemeClr val="accent1">
              <a:alpha val="30652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98361D6-B655-1533-BA3C-9CA0F1F71020}"/>
              </a:ext>
            </a:extLst>
          </p:cNvPr>
          <p:cNvSpPr/>
          <p:nvPr/>
        </p:nvSpPr>
        <p:spPr>
          <a:xfrm>
            <a:off x="572282" y="122174"/>
            <a:ext cx="40227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Web Scraping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A670F0F-8080-7612-CA13-97012C2D5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2871" y="1293252"/>
            <a:ext cx="3524186" cy="4491111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7D2EF291-A763-8217-AD3F-E00A0E086060}"/>
              </a:ext>
            </a:extLst>
          </p:cNvPr>
          <p:cNvSpPr txBox="1"/>
          <p:nvPr/>
        </p:nvSpPr>
        <p:spPr>
          <a:xfrm>
            <a:off x="7142871" y="828335"/>
            <a:ext cx="34031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000" dirty="0">
                <a:solidFill>
                  <a:srgbClr val="0070C0"/>
                </a:solidFill>
              </a:rPr>
              <a:t>Using Traffy Fondue API</a:t>
            </a:r>
          </a:p>
        </p:txBody>
      </p:sp>
      <p:pic>
        <p:nvPicPr>
          <p:cNvPr id="53" name="Picture 5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F6E1462-1E94-5F92-2A45-1394303DEF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282" y="3297891"/>
            <a:ext cx="5501835" cy="2613084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BDC8F892-5497-7C1D-EA8A-FF08CEC80EEC}"/>
              </a:ext>
            </a:extLst>
          </p:cNvPr>
          <p:cNvSpPr txBox="1"/>
          <p:nvPr/>
        </p:nvSpPr>
        <p:spPr>
          <a:xfrm>
            <a:off x="7142871" y="5784363"/>
            <a:ext cx="60983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H" sz="1400" dirty="0"/>
              <a:t>https://www.traffy.in.th/?page_id=27351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EA73C9E-E848-85CA-3D39-87B4C84B8AE1}"/>
              </a:ext>
            </a:extLst>
          </p:cNvPr>
          <p:cNvSpPr txBox="1"/>
          <p:nvPr/>
        </p:nvSpPr>
        <p:spPr>
          <a:xfrm>
            <a:off x="642622" y="5918762"/>
            <a:ext cx="66188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H" sz="1800" dirty="0">
                <a:solidFill>
                  <a:srgbClr val="0070C0"/>
                </a:solidFill>
              </a:rPr>
              <a:t>Example of data (JSON)</a:t>
            </a:r>
          </a:p>
        </p:txBody>
      </p:sp>
    </p:spTree>
    <p:extLst>
      <p:ext uri="{BB962C8B-B14F-4D97-AF65-F5344CB8AC3E}">
        <p14:creationId xmlns:p14="http://schemas.microsoft.com/office/powerpoint/2010/main" val="332981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1"/>
      <p:bldP spid="48" grpId="0"/>
      <p:bldP spid="55" grpId="0"/>
      <p:bldP spid="5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46FACF6C-4E91-760F-B154-51244116BE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238" b="44030"/>
          <a:stretch/>
        </p:blipFill>
        <p:spPr>
          <a:xfrm>
            <a:off x="656690" y="904825"/>
            <a:ext cx="4577364" cy="21878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9EDB2A-CDF9-FEC8-6F6D-10F177E58922}"/>
              </a:ext>
            </a:extLst>
          </p:cNvPr>
          <p:cNvSpPr/>
          <p:nvPr/>
        </p:nvSpPr>
        <p:spPr>
          <a:xfrm>
            <a:off x="4171892" y="1272910"/>
            <a:ext cx="843086" cy="754385"/>
          </a:xfrm>
          <a:prstGeom prst="rect">
            <a:avLst/>
          </a:prstGeom>
          <a:solidFill>
            <a:schemeClr val="accent1">
              <a:alpha val="30652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4B249B-39BF-4F1D-5D25-7EB14A0FC7FB}"/>
              </a:ext>
            </a:extLst>
          </p:cNvPr>
          <p:cNvSpPr/>
          <p:nvPr/>
        </p:nvSpPr>
        <p:spPr>
          <a:xfrm>
            <a:off x="313603" y="258494"/>
            <a:ext cx="651351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Cleaning Data &amp; Feature selection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D9F964-3ACE-D46B-B3FE-1389E4D41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690" y="3389721"/>
            <a:ext cx="3914334" cy="23286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995EC1-D4BF-AB13-E820-F0730DD74173}"/>
              </a:ext>
            </a:extLst>
          </p:cNvPr>
          <p:cNvSpPr txBox="1"/>
          <p:nvPr/>
        </p:nvSpPr>
        <p:spPr>
          <a:xfrm>
            <a:off x="656690" y="5707599"/>
            <a:ext cx="27310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H" sz="1400" dirty="0">
                <a:solidFill>
                  <a:srgbClr val="0070C0"/>
                </a:solidFill>
              </a:rPr>
              <a:t>List of Traffy Fondue data column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FCD9F5-F36D-0F3B-249B-74B599B4B7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1396" y="1389556"/>
            <a:ext cx="5808980" cy="30454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419507-8F0B-70CE-38FC-CC8E98BA69D1}"/>
              </a:ext>
            </a:extLst>
          </p:cNvPr>
          <p:cNvSpPr txBox="1"/>
          <p:nvPr/>
        </p:nvSpPr>
        <p:spPr>
          <a:xfrm>
            <a:off x="4916462" y="4434965"/>
            <a:ext cx="66188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H" sz="1400" dirty="0">
                <a:solidFill>
                  <a:srgbClr val="0070C0"/>
                </a:solidFill>
              </a:rPr>
              <a:t>Data after remove missing values and features selection for machine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1588973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BE8BA8B-7161-6A74-7976-6BA1A09D2472}"/>
              </a:ext>
            </a:extLst>
          </p:cNvPr>
          <p:cNvSpPr/>
          <p:nvPr/>
        </p:nvSpPr>
        <p:spPr>
          <a:xfrm>
            <a:off x="676054" y="180435"/>
            <a:ext cx="335765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Preparation</a:t>
            </a:r>
            <a:endParaRPr lang="en-US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63E20C12-16C0-4D1A-EE4B-243DDDEE6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6202" y="1626088"/>
            <a:ext cx="877958" cy="7901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9CD0A8-CAE6-962A-52F0-D84277CE618E}"/>
              </a:ext>
            </a:extLst>
          </p:cNvPr>
          <p:cNvSpPr txBox="1"/>
          <p:nvPr/>
        </p:nvSpPr>
        <p:spPr>
          <a:xfrm>
            <a:off x="6297824" y="2416250"/>
            <a:ext cx="27310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From local</a:t>
            </a:r>
            <a:endParaRPr lang="en-TH" sz="1400" dirty="0">
              <a:solidFill>
                <a:srgbClr val="0070C0"/>
              </a:solidFill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CEC5A1FF-A278-6C53-5907-B861E9EF4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5603" y="1532539"/>
            <a:ext cx="1402252" cy="88371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5D03C26-4BE1-77E2-FD7E-6EACC9C6D1B8}"/>
              </a:ext>
            </a:extLst>
          </p:cNvPr>
          <p:cNvCxnSpPr>
            <a:cxnSpLocks/>
          </p:cNvCxnSpPr>
          <p:nvPr/>
        </p:nvCxnSpPr>
        <p:spPr>
          <a:xfrm>
            <a:off x="7480075" y="1974394"/>
            <a:ext cx="241105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EDE9D1E-2444-4C1D-A4D2-A7BC418A73A6}"/>
              </a:ext>
            </a:extLst>
          </p:cNvPr>
          <p:cNvSpPr txBox="1"/>
          <p:nvPr/>
        </p:nvSpPr>
        <p:spPr>
          <a:xfrm>
            <a:off x="10423448" y="2416250"/>
            <a:ext cx="27310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From local</a:t>
            </a:r>
            <a:endParaRPr lang="en-TH" sz="1400" dirty="0">
              <a:solidFill>
                <a:srgbClr val="0070C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3E9BEE-D9FE-959F-5979-74992895F1BB}"/>
              </a:ext>
            </a:extLst>
          </p:cNvPr>
          <p:cNvSpPr txBox="1"/>
          <p:nvPr/>
        </p:nvSpPr>
        <p:spPr>
          <a:xfrm>
            <a:off x="7373590" y="1441422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Upload via google cloud API</a:t>
            </a:r>
            <a:endParaRPr lang="en-TH" sz="1800" dirty="0">
              <a:solidFill>
                <a:srgbClr val="0070C0"/>
              </a:solidFill>
            </a:endParaRPr>
          </a:p>
        </p:txBody>
      </p:sp>
      <p:pic>
        <p:nvPicPr>
          <p:cNvPr id="20" name="Picture 19" descr="Text&#10;&#10;Description automatically generated">
            <a:extLst>
              <a:ext uri="{FF2B5EF4-FFF2-40B4-BE49-F238E27FC236}">
                <a16:creationId xmlns:a16="http://schemas.microsoft.com/office/drawing/2014/main" id="{CCB29030-D0B8-BF0E-16C7-4B2992399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45" y="1164422"/>
            <a:ext cx="5012662" cy="486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9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2F7FB5E-EC97-181E-AFD5-F6864643FA41}"/>
              </a:ext>
            </a:extLst>
          </p:cNvPr>
          <p:cNvSpPr/>
          <p:nvPr/>
        </p:nvSpPr>
        <p:spPr>
          <a:xfrm>
            <a:off x="621894" y="376060"/>
            <a:ext cx="652396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Jupyter</a:t>
            </a:r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notebook -&gt; Python script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D78F56-2A17-F30C-0AD4-1F18B26808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238"/>
          <a:stretch/>
        </p:blipFill>
        <p:spPr>
          <a:xfrm>
            <a:off x="295322" y="1138965"/>
            <a:ext cx="3389047" cy="31481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2884E5-2DE7-691F-1437-B80EA2511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1767" y="1332131"/>
            <a:ext cx="4783676" cy="27618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7B9762-16DE-2E9B-D180-AD0031FE8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406" y="3520757"/>
            <a:ext cx="4348233" cy="31835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2F2BF3-4EE2-1F51-51E0-DF65C14964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9726" y="3429000"/>
            <a:ext cx="6136123" cy="327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741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76FB1F4-D35E-C825-F1D3-5C3AFD1F14B2}"/>
              </a:ext>
            </a:extLst>
          </p:cNvPr>
          <p:cNvSpPr/>
          <p:nvPr/>
        </p:nvSpPr>
        <p:spPr>
          <a:xfrm>
            <a:off x="366443" y="258494"/>
            <a:ext cx="640784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Pipeline &amp; Flow Automation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A51FBBE8-F9D9-187E-490E-2CCF39463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238" b="44030"/>
          <a:stretch/>
        </p:blipFill>
        <p:spPr>
          <a:xfrm>
            <a:off x="1128896" y="1003300"/>
            <a:ext cx="5074955" cy="24257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73EB33-2CFF-1572-79B5-57FB135DD6EA}"/>
              </a:ext>
            </a:extLst>
          </p:cNvPr>
          <p:cNvSpPr/>
          <p:nvPr/>
        </p:nvSpPr>
        <p:spPr>
          <a:xfrm>
            <a:off x="2844968" y="2447283"/>
            <a:ext cx="1622101" cy="865544"/>
          </a:xfrm>
          <a:prstGeom prst="rect">
            <a:avLst/>
          </a:prstGeom>
          <a:solidFill>
            <a:schemeClr val="accent1">
              <a:alpha val="30652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B1424F-8905-5E91-CE6B-8E84B979D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691" y="3619747"/>
            <a:ext cx="6250897" cy="287024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4CE4B27-FB16-3C60-5341-0EEBADE31C53}"/>
              </a:ext>
            </a:extLst>
          </p:cNvPr>
          <p:cNvCxnSpPr>
            <a:cxnSpLocks/>
          </p:cNvCxnSpPr>
          <p:nvPr/>
        </p:nvCxnSpPr>
        <p:spPr>
          <a:xfrm>
            <a:off x="7963757" y="2418832"/>
            <a:ext cx="0" cy="9967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43D1C5B2-44A6-C294-C35B-F59C0ED9D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4457" y="3415538"/>
            <a:ext cx="1498600" cy="1270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403F1F8-42FA-2EA8-0A06-2CADC245D3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3575" y="3415538"/>
            <a:ext cx="1583960" cy="12759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2CF88E8-0F2F-502D-AC98-E6CC0AAEB1BB}"/>
              </a:ext>
            </a:extLst>
          </p:cNvPr>
          <p:cNvSpPr txBox="1"/>
          <p:nvPr/>
        </p:nvSpPr>
        <p:spPr>
          <a:xfrm>
            <a:off x="8380018" y="741690"/>
            <a:ext cx="273108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Repeat every week on Sunday by using airflow schedule</a:t>
            </a:r>
            <a:endParaRPr lang="en-TH" sz="1400" dirty="0">
              <a:solidFill>
                <a:srgbClr val="0070C0"/>
              </a:solidFill>
            </a:endParaRPr>
          </a:p>
        </p:txBody>
      </p:sp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C126337D-8512-7BC4-76F3-2957A65881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4778" y="5495561"/>
            <a:ext cx="877958" cy="790162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14033A8-DCEA-7598-9354-CDAADCAC6CC4}"/>
              </a:ext>
            </a:extLst>
          </p:cNvPr>
          <p:cNvCxnSpPr>
            <a:cxnSpLocks/>
          </p:cNvCxnSpPr>
          <p:nvPr/>
        </p:nvCxnSpPr>
        <p:spPr>
          <a:xfrm>
            <a:off x="7963757" y="4743920"/>
            <a:ext cx="0" cy="6219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3E345E9-4E31-25BE-41F1-54F2E5EBBA7A}"/>
              </a:ext>
            </a:extLst>
          </p:cNvPr>
          <p:cNvCxnSpPr>
            <a:cxnSpLocks/>
          </p:cNvCxnSpPr>
          <p:nvPr/>
        </p:nvCxnSpPr>
        <p:spPr>
          <a:xfrm flipV="1">
            <a:off x="8606810" y="4743920"/>
            <a:ext cx="659766" cy="101530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B2295B4-AA7A-878D-CF93-88D17A3DB546}"/>
              </a:ext>
            </a:extLst>
          </p:cNvPr>
          <p:cNvSpPr txBox="1"/>
          <p:nvPr/>
        </p:nvSpPr>
        <p:spPr>
          <a:xfrm>
            <a:off x="7446400" y="6285723"/>
            <a:ext cx="27310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Save to local</a:t>
            </a:r>
            <a:endParaRPr lang="en-TH" sz="1400" dirty="0">
              <a:solidFill>
                <a:srgbClr val="0070C0"/>
              </a:solidFill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2031707-A0F8-9FCA-8899-961FEF2826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65976" y="4409902"/>
            <a:ext cx="3808311" cy="2890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493E833-5CA8-D964-C9BE-AC7A88A534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64857" y="1321770"/>
            <a:ext cx="3907957" cy="995777"/>
          </a:xfrm>
          <a:prstGeom prst="rect">
            <a:avLst/>
          </a:prstGeom>
        </p:spPr>
      </p:pic>
      <p:pic>
        <p:nvPicPr>
          <p:cNvPr id="35" name="Picture 34" descr="Logo&#10;&#10;Description automatically generated">
            <a:extLst>
              <a:ext uri="{FF2B5EF4-FFF2-40B4-BE49-F238E27FC236}">
                <a16:creationId xmlns:a16="http://schemas.microsoft.com/office/drawing/2014/main" id="{B2E1B54E-71D7-9DD2-AF95-34F2671126E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90491" y="5580620"/>
            <a:ext cx="1402252" cy="883711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2E2C792-2F65-1C4E-7ADB-D06A8AF4F8CD}"/>
              </a:ext>
            </a:extLst>
          </p:cNvPr>
          <p:cNvCxnSpPr>
            <a:cxnSpLocks/>
          </p:cNvCxnSpPr>
          <p:nvPr/>
        </p:nvCxnSpPr>
        <p:spPr>
          <a:xfrm>
            <a:off x="10177487" y="4790917"/>
            <a:ext cx="366584" cy="5749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735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7" grpId="0"/>
      <p:bldP spid="3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5024</TotalTime>
  <Words>136</Words>
  <Application>Microsoft Macintosh PowerPoint</Application>
  <PresentationFormat>Widescreen</PresentationFormat>
  <Paragraphs>31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Rawit Lertluksanaporn</dc:creator>
  <cp:lastModifiedBy>Rawit Lertluksanaporn</cp:lastModifiedBy>
  <cp:revision>4</cp:revision>
  <dcterms:created xsi:type="dcterms:W3CDTF">2022-12-08T04:10:08Z</dcterms:created>
  <dcterms:modified xsi:type="dcterms:W3CDTF">2022-12-11T15:59:08Z</dcterms:modified>
</cp:coreProperties>
</file>

<file path=docProps/thumbnail.jpeg>
</file>